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2"/>
  </p:notesMasterIdLst>
  <p:sldIdLst>
    <p:sldId id="256" r:id="rId2"/>
    <p:sldId id="258" r:id="rId3"/>
    <p:sldId id="259" r:id="rId4"/>
    <p:sldId id="264" r:id="rId5"/>
    <p:sldId id="263" r:id="rId6"/>
    <p:sldId id="265" r:id="rId7"/>
    <p:sldId id="266" r:id="rId8"/>
    <p:sldId id="260" r:id="rId9"/>
    <p:sldId id="261"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20"/>
    <p:restoredTop sz="74371"/>
  </p:normalViewPr>
  <p:slideViewPr>
    <p:cSldViewPr snapToGrid="0" snapToObjects="1">
      <p:cViewPr>
        <p:scale>
          <a:sx n="65" d="100"/>
          <a:sy n="65"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A960F6-2E0F-704D-8D0B-62A4E75E1B4B}"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68E8A8B2-4D7D-0C4D-846E-7FCD09E5F14B}">
      <dgm:prSet phldrT="[Text]"/>
      <dgm:spPr/>
      <dgm:t>
        <a:bodyPr/>
        <a:lstStyle/>
        <a:p>
          <a:pPr algn="ctr"/>
          <a:r>
            <a:rPr lang="en-US" dirty="0" smtClean="0"/>
            <a:t>Machine Learning lets us approximate functions</a:t>
          </a:r>
          <a:endParaRPr lang="en-US" dirty="0"/>
        </a:p>
      </dgm:t>
    </dgm:pt>
    <dgm:pt modelId="{61E6DA2B-C051-974F-9C3D-DC6ADD47AF02}" type="parTrans" cxnId="{B6E8AD37-EF32-B245-A9F5-37E9C27CC9AF}">
      <dgm:prSet/>
      <dgm:spPr/>
      <dgm:t>
        <a:bodyPr/>
        <a:lstStyle/>
        <a:p>
          <a:endParaRPr lang="en-US"/>
        </a:p>
      </dgm:t>
    </dgm:pt>
    <dgm:pt modelId="{F731AFB9-789D-4F46-A544-A554911D459E}" type="sibTrans" cxnId="{B6E8AD37-EF32-B245-A9F5-37E9C27CC9AF}">
      <dgm:prSet/>
      <dgm:spPr/>
      <dgm:t>
        <a:bodyPr/>
        <a:lstStyle/>
        <a:p>
          <a:endParaRPr lang="en-US"/>
        </a:p>
      </dgm:t>
    </dgm:pt>
    <dgm:pt modelId="{BAE07723-EE17-0B42-ACCE-2CB41CDACD9A}">
      <dgm:prSet phldrT="[Text]"/>
      <dgm:spPr>
        <a:solidFill>
          <a:schemeClr val="accent2"/>
        </a:solidFill>
      </dgm:spPr>
      <dgm:t>
        <a:bodyPr/>
        <a:lstStyle/>
        <a:p>
          <a:pPr algn="ctr"/>
          <a:r>
            <a:rPr lang="en-US" dirty="0" smtClean="0"/>
            <a:t>Functions is </a:t>
          </a:r>
          <a:r>
            <a:rPr lang="en-US" dirty="0" err="1" smtClean="0"/>
            <a:t>mathematic’s</a:t>
          </a:r>
          <a:r>
            <a:rPr lang="en-US" dirty="0" smtClean="0"/>
            <a:t> way </a:t>
          </a:r>
          <a:r>
            <a:rPr lang="en-US" smtClean="0"/>
            <a:t>of representing </a:t>
          </a:r>
          <a:r>
            <a:rPr lang="en-US" dirty="0" smtClean="0"/>
            <a:t>relationships between entities!</a:t>
          </a:r>
          <a:endParaRPr lang="en-US" dirty="0"/>
        </a:p>
      </dgm:t>
    </dgm:pt>
    <dgm:pt modelId="{338CE3AD-45B6-0A48-B81E-858CF6183089}" type="parTrans" cxnId="{3491121F-33CC-854D-BB85-AF4093132E2B}">
      <dgm:prSet/>
      <dgm:spPr/>
      <dgm:t>
        <a:bodyPr/>
        <a:lstStyle/>
        <a:p>
          <a:endParaRPr lang="en-US"/>
        </a:p>
      </dgm:t>
    </dgm:pt>
    <dgm:pt modelId="{0B5877EF-6341-314B-9635-E5A4F69BD83D}" type="sibTrans" cxnId="{3491121F-33CC-854D-BB85-AF4093132E2B}">
      <dgm:prSet/>
      <dgm:spPr/>
      <dgm:t>
        <a:bodyPr/>
        <a:lstStyle/>
        <a:p>
          <a:endParaRPr lang="en-US"/>
        </a:p>
      </dgm:t>
    </dgm:pt>
    <dgm:pt modelId="{A39B0A90-C90E-144E-9AF2-01449AFCAAD4}">
      <dgm:prSet phldrT="[Text]"/>
      <dgm:spPr>
        <a:solidFill>
          <a:schemeClr val="accent5"/>
        </a:solidFill>
      </dgm:spPr>
      <dgm:t>
        <a:bodyPr/>
        <a:lstStyle/>
        <a:p>
          <a:pPr algn="ctr"/>
          <a:r>
            <a:rPr lang="en-US" smtClean="0"/>
            <a:t>M.L</a:t>
          </a:r>
          <a:r>
            <a:rPr lang="en-US" dirty="0" smtClean="0"/>
            <a:t>. helps predict cause-effect relationships in the real world!</a:t>
          </a:r>
          <a:endParaRPr lang="en-US" dirty="0"/>
        </a:p>
      </dgm:t>
    </dgm:pt>
    <dgm:pt modelId="{9F9EB2E1-105E-DC49-A72A-C73DD0371533}" type="parTrans" cxnId="{F4342948-BC65-304B-8DF4-C68D5477F717}">
      <dgm:prSet/>
      <dgm:spPr/>
      <dgm:t>
        <a:bodyPr/>
        <a:lstStyle/>
        <a:p>
          <a:endParaRPr lang="en-US"/>
        </a:p>
      </dgm:t>
    </dgm:pt>
    <dgm:pt modelId="{C9108C40-332B-A449-85E6-6C44D4819288}" type="sibTrans" cxnId="{F4342948-BC65-304B-8DF4-C68D5477F717}">
      <dgm:prSet/>
      <dgm:spPr/>
      <dgm:t>
        <a:bodyPr/>
        <a:lstStyle/>
        <a:p>
          <a:endParaRPr lang="en-US"/>
        </a:p>
      </dgm:t>
    </dgm:pt>
    <dgm:pt modelId="{094671DE-224A-7342-80F8-2E24C5884A79}" type="pres">
      <dgm:prSet presAssocID="{25A960F6-2E0F-704D-8D0B-62A4E75E1B4B}" presName="outerComposite" presStyleCnt="0">
        <dgm:presLayoutVars>
          <dgm:chMax val="5"/>
          <dgm:dir/>
          <dgm:resizeHandles val="exact"/>
        </dgm:presLayoutVars>
      </dgm:prSet>
      <dgm:spPr/>
    </dgm:pt>
    <dgm:pt modelId="{AF0D4AAE-9569-0D44-9076-C424581B1A50}" type="pres">
      <dgm:prSet presAssocID="{25A960F6-2E0F-704D-8D0B-62A4E75E1B4B}" presName="dummyMaxCanvas" presStyleCnt="0">
        <dgm:presLayoutVars/>
      </dgm:prSet>
      <dgm:spPr/>
    </dgm:pt>
    <dgm:pt modelId="{DC4A6F1D-5C35-C943-9DE0-8EDDADA83ECC}" type="pres">
      <dgm:prSet presAssocID="{25A960F6-2E0F-704D-8D0B-62A4E75E1B4B}" presName="ThreeNodes_1" presStyleLbl="node1" presStyleIdx="0" presStyleCnt="3">
        <dgm:presLayoutVars>
          <dgm:bulletEnabled val="1"/>
        </dgm:presLayoutVars>
      </dgm:prSet>
      <dgm:spPr/>
      <dgm:t>
        <a:bodyPr/>
        <a:lstStyle/>
        <a:p>
          <a:endParaRPr lang="en-US"/>
        </a:p>
      </dgm:t>
    </dgm:pt>
    <dgm:pt modelId="{ECBFF2D4-2CE8-5C46-A66E-82EFDC50165C}" type="pres">
      <dgm:prSet presAssocID="{25A960F6-2E0F-704D-8D0B-62A4E75E1B4B}" presName="ThreeNodes_2" presStyleLbl="node1" presStyleIdx="1" presStyleCnt="3">
        <dgm:presLayoutVars>
          <dgm:bulletEnabled val="1"/>
        </dgm:presLayoutVars>
      </dgm:prSet>
      <dgm:spPr/>
      <dgm:t>
        <a:bodyPr/>
        <a:lstStyle/>
        <a:p>
          <a:endParaRPr lang="en-US"/>
        </a:p>
      </dgm:t>
    </dgm:pt>
    <dgm:pt modelId="{A1A7FF28-9CDD-B649-9900-C12DEFA6B49D}" type="pres">
      <dgm:prSet presAssocID="{25A960F6-2E0F-704D-8D0B-62A4E75E1B4B}" presName="ThreeNodes_3" presStyleLbl="node1" presStyleIdx="2" presStyleCnt="3">
        <dgm:presLayoutVars>
          <dgm:bulletEnabled val="1"/>
        </dgm:presLayoutVars>
      </dgm:prSet>
      <dgm:spPr/>
      <dgm:t>
        <a:bodyPr/>
        <a:lstStyle/>
        <a:p>
          <a:endParaRPr lang="en-US"/>
        </a:p>
      </dgm:t>
    </dgm:pt>
    <dgm:pt modelId="{38FDB192-6E91-1044-B098-5A6C9D535829}" type="pres">
      <dgm:prSet presAssocID="{25A960F6-2E0F-704D-8D0B-62A4E75E1B4B}" presName="ThreeConn_1-2" presStyleLbl="fgAccFollowNode1" presStyleIdx="0" presStyleCnt="2">
        <dgm:presLayoutVars>
          <dgm:bulletEnabled val="1"/>
        </dgm:presLayoutVars>
      </dgm:prSet>
      <dgm:spPr/>
    </dgm:pt>
    <dgm:pt modelId="{3A4B082C-4BA2-D141-A652-2E9E2A1A1146}" type="pres">
      <dgm:prSet presAssocID="{25A960F6-2E0F-704D-8D0B-62A4E75E1B4B}" presName="ThreeConn_2-3" presStyleLbl="fgAccFollowNode1" presStyleIdx="1" presStyleCnt="2">
        <dgm:presLayoutVars>
          <dgm:bulletEnabled val="1"/>
        </dgm:presLayoutVars>
      </dgm:prSet>
      <dgm:spPr/>
    </dgm:pt>
    <dgm:pt modelId="{09A9D879-1F98-B445-9D34-C554451FE2D8}" type="pres">
      <dgm:prSet presAssocID="{25A960F6-2E0F-704D-8D0B-62A4E75E1B4B}" presName="ThreeNodes_1_text" presStyleLbl="node1" presStyleIdx="2" presStyleCnt="3">
        <dgm:presLayoutVars>
          <dgm:bulletEnabled val="1"/>
        </dgm:presLayoutVars>
      </dgm:prSet>
      <dgm:spPr/>
      <dgm:t>
        <a:bodyPr/>
        <a:lstStyle/>
        <a:p>
          <a:endParaRPr lang="en-US"/>
        </a:p>
      </dgm:t>
    </dgm:pt>
    <dgm:pt modelId="{EF1CB3E4-785B-914F-A7D0-3E7CDCAA801E}" type="pres">
      <dgm:prSet presAssocID="{25A960F6-2E0F-704D-8D0B-62A4E75E1B4B}" presName="ThreeNodes_2_text" presStyleLbl="node1" presStyleIdx="2" presStyleCnt="3">
        <dgm:presLayoutVars>
          <dgm:bulletEnabled val="1"/>
        </dgm:presLayoutVars>
      </dgm:prSet>
      <dgm:spPr/>
      <dgm:t>
        <a:bodyPr/>
        <a:lstStyle/>
        <a:p>
          <a:endParaRPr lang="en-US"/>
        </a:p>
      </dgm:t>
    </dgm:pt>
    <dgm:pt modelId="{13079243-9955-CC45-9640-D517FEF91A18}" type="pres">
      <dgm:prSet presAssocID="{25A960F6-2E0F-704D-8D0B-62A4E75E1B4B}" presName="ThreeNodes_3_text" presStyleLbl="node1" presStyleIdx="2" presStyleCnt="3">
        <dgm:presLayoutVars>
          <dgm:bulletEnabled val="1"/>
        </dgm:presLayoutVars>
      </dgm:prSet>
      <dgm:spPr/>
      <dgm:t>
        <a:bodyPr/>
        <a:lstStyle/>
        <a:p>
          <a:endParaRPr lang="en-US"/>
        </a:p>
      </dgm:t>
    </dgm:pt>
  </dgm:ptLst>
  <dgm:cxnLst>
    <dgm:cxn modelId="{1646816F-6C02-A346-ABD6-0FBD2E1A53ED}" type="presOf" srcId="{A39B0A90-C90E-144E-9AF2-01449AFCAAD4}" destId="{A1A7FF28-9CDD-B649-9900-C12DEFA6B49D}" srcOrd="0" destOrd="0" presId="urn:microsoft.com/office/officeart/2005/8/layout/vProcess5"/>
    <dgm:cxn modelId="{F4342948-BC65-304B-8DF4-C68D5477F717}" srcId="{25A960F6-2E0F-704D-8D0B-62A4E75E1B4B}" destId="{A39B0A90-C90E-144E-9AF2-01449AFCAAD4}" srcOrd="2" destOrd="0" parTransId="{9F9EB2E1-105E-DC49-A72A-C73DD0371533}" sibTransId="{C9108C40-332B-A449-85E6-6C44D4819288}"/>
    <dgm:cxn modelId="{9250A41B-B871-A647-BE70-072B5F41E056}" type="presOf" srcId="{BAE07723-EE17-0B42-ACCE-2CB41CDACD9A}" destId="{EF1CB3E4-785B-914F-A7D0-3E7CDCAA801E}" srcOrd="1" destOrd="0" presId="urn:microsoft.com/office/officeart/2005/8/layout/vProcess5"/>
    <dgm:cxn modelId="{96B113F2-41F3-524F-84EE-DA3E466C4DD8}" type="presOf" srcId="{F731AFB9-789D-4F46-A544-A554911D459E}" destId="{38FDB192-6E91-1044-B098-5A6C9D535829}" srcOrd="0" destOrd="0" presId="urn:microsoft.com/office/officeart/2005/8/layout/vProcess5"/>
    <dgm:cxn modelId="{BA3295BC-7BEF-C24F-A777-52EE5B2AEB93}" type="presOf" srcId="{68E8A8B2-4D7D-0C4D-846E-7FCD09E5F14B}" destId="{DC4A6F1D-5C35-C943-9DE0-8EDDADA83ECC}" srcOrd="0" destOrd="0" presId="urn:microsoft.com/office/officeart/2005/8/layout/vProcess5"/>
    <dgm:cxn modelId="{F3415549-6887-BF44-A413-B961777B974A}" type="presOf" srcId="{25A960F6-2E0F-704D-8D0B-62A4E75E1B4B}" destId="{094671DE-224A-7342-80F8-2E24C5884A79}" srcOrd="0" destOrd="0" presId="urn:microsoft.com/office/officeart/2005/8/layout/vProcess5"/>
    <dgm:cxn modelId="{B4E715F1-9F9F-B340-9928-FF7E5CB27F98}" type="presOf" srcId="{0B5877EF-6341-314B-9635-E5A4F69BD83D}" destId="{3A4B082C-4BA2-D141-A652-2E9E2A1A1146}" srcOrd="0" destOrd="0" presId="urn:microsoft.com/office/officeart/2005/8/layout/vProcess5"/>
    <dgm:cxn modelId="{3491121F-33CC-854D-BB85-AF4093132E2B}" srcId="{25A960F6-2E0F-704D-8D0B-62A4E75E1B4B}" destId="{BAE07723-EE17-0B42-ACCE-2CB41CDACD9A}" srcOrd="1" destOrd="0" parTransId="{338CE3AD-45B6-0A48-B81E-858CF6183089}" sibTransId="{0B5877EF-6341-314B-9635-E5A4F69BD83D}"/>
    <dgm:cxn modelId="{7B4448F4-BDC2-CB42-978A-6420E1456C0F}" type="presOf" srcId="{68E8A8B2-4D7D-0C4D-846E-7FCD09E5F14B}" destId="{09A9D879-1F98-B445-9D34-C554451FE2D8}" srcOrd="1" destOrd="0" presId="urn:microsoft.com/office/officeart/2005/8/layout/vProcess5"/>
    <dgm:cxn modelId="{186D4E4B-1326-7C4F-BB4F-C0E83BA924F0}" type="presOf" srcId="{BAE07723-EE17-0B42-ACCE-2CB41CDACD9A}" destId="{ECBFF2D4-2CE8-5C46-A66E-82EFDC50165C}" srcOrd="0" destOrd="0" presId="urn:microsoft.com/office/officeart/2005/8/layout/vProcess5"/>
    <dgm:cxn modelId="{ECEF7ADD-462A-D148-B689-A38AD4C70AE8}" type="presOf" srcId="{A39B0A90-C90E-144E-9AF2-01449AFCAAD4}" destId="{13079243-9955-CC45-9640-D517FEF91A18}" srcOrd="1" destOrd="0" presId="urn:microsoft.com/office/officeart/2005/8/layout/vProcess5"/>
    <dgm:cxn modelId="{B6E8AD37-EF32-B245-A9F5-37E9C27CC9AF}" srcId="{25A960F6-2E0F-704D-8D0B-62A4E75E1B4B}" destId="{68E8A8B2-4D7D-0C4D-846E-7FCD09E5F14B}" srcOrd="0" destOrd="0" parTransId="{61E6DA2B-C051-974F-9C3D-DC6ADD47AF02}" sibTransId="{F731AFB9-789D-4F46-A544-A554911D459E}"/>
    <dgm:cxn modelId="{45E0D3C5-7DAE-D941-A5B9-8E9C1D0CF513}" type="presParOf" srcId="{094671DE-224A-7342-80F8-2E24C5884A79}" destId="{AF0D4AAE-9569-0D44-9076-C424581B1A50}" srcOrd="0" destOrd="0" presId="urn:microsoft.com/office/officeart/2005/8/layout/vProcess5"/>
    <dgm:cxn modelId="{6EDF4B0D-258C-8A49-822E-32C1188A7837}" type="presParOf" srcId="{094671DE-224A-7342-80F8-2E24C5884A79}" destId="{DC4A6F1D-5C35-C943-9DE0-8EDDADA83ECC}" srcOrd="1" destOrd="0" presId="urn:microsoft.com/office/officeart/2005/8/layout/vProcess5"/>
    <dgm:cxn modelId="{18F17C04-317B-A34B-A2E2-21E25B5C181C}" type="presParOf" srcId="{094671DE-224A-7342-80F8-2E24C5884A79}" destId="{ECBFF2D4-2CE8-5C46-A66E-82EFDC50165C}" srcOrd="2" destOrd="0" presId="urn:microsoft.com/office/officeart/2005/8/layout/vProcess5"/>
    <dgm:cxn modelId="{633C56A7-A688-C541-8715-63142EC6C53F}" type="presParOf" srcId="{094671DE-224A-7342-80F8-2E24C5884A79}" destId="{A1A7FF28-9CDD-B649-9900-C12DEFA6B49D}" srcOrd="3" destOrd="0" presId="urn:microsoft.com/office/officeart/2005/8/layout/vProcess5"/>
    <dgm:cxn modelId="{926065F7-D27D-7941-8C86-703DFC03BA51}" type="presParOf" srcId="{094671DE-224A-7342-80F8-2E24C5884A79}" destId="{38FDB192-6E91-1044-B098-5A6C9D535829}" srcOrd="4" destOrd="0" presId="urn:microsoft.com/office/officeart/2005/8/layout/vProcess5"/>
    <dgm:cxn modelId="{FBB915D5-C531-794C-B78B-184BB4426978}" type="presParOf" srcId="{094671DE-224A-7342-80F8-2E24C5884A79}" destId="{3A4B082C-4BA2-D141-A652-2E9E2A1A1146}" srcOrd="5" destOrd="0" presId="urn:microsoft.com/office/officeart/2005/8/layout/vProcess5"/>
    <dgm:cxn modelId="{781C6599-7206-A94E-AB8C-5761005DF0A1}" type="presParOf" srcId="{094671DE-224A-7342-80F8-2E24C5884A79}" destId="{09A9D879-1F98-B445-9D34-C554451FE2D8}" srcOrd="6" destOrd="0" presId="urn:microsoft.com/office/officeart/2005/8/layout/vProcess5"/>
    <dgm:cxn modelId="{D532B948-167A-1145-B280-28FC10947638}" type="presParOf" srcId="{094671DE-224A-7342-80F8-2E24C5884A79}" destId="{EF1CB3E4-785B-914F-A7D0-3E7CDCAA801E}" srcOrd="7" destOrd="0" presId="urn:microsoft.com/office/officeart/2005/8/layout/vProcess5"/>
    <dgm:cxn modelId="{17E7D2B3-B1F7-084F-B9E0-320CFFEF91B5}" type="presParOf" srcId="{094671DE-224A-7342-80F8-2E24C5884A79}" destId="{13079243-9955-CC45-9640-D517FEF91A1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A6F1D-5C35-C943-9DE0-8EDDADA83ECC}">
      <dsp:nvSpPr>
        <dsp:cNvPr id="0" name=""/>
        <dsp:cNvSpPr/>
      </dsp:nvSpPr>
      <dsp:spPr>
        <a:xfrm>
          <a:off x="0" y="0"/>
          <a:ext cx="7305516" cy="1305401"/>
        </a:xfrm>
        <a:prstGeom prst="roundRect">
          <a:avLst>
            <a:gd name="adj" fmla="val 10000"/>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Machine Learning lets us approximate functions</a:t>
          </a:r>
          <a:endParaRPr lang="en-US" sz="2500" kern="1200" dirty="0"/>
        </a:p>
      </dsp:txBody>
      <dsp:txXfrm>
        <a:off x="38234" y="38234"/>
        <a:ext cx="5896886" cy="1228933"/>
      </dsp:txXfrm>
    </dsp:sp>
    <dsp:sp modelId="{ECBFF2D4-2CE8-5C46-A66E-82EFDC50165C}">
      <dsp:nvSpPr>
        <dsp:cNvPr id="0" name=""/>
        <dsp:cNvSpPr/>
      </dsp:nvSpPr>
      <dsp:spPr>
        <a:xfrm>
          <a:off x="644604" y="1522968"/>
          <a:ext cx="7305516" cy="1305401"/>
        </a:xfrm>
        <a:prstGeom prst="roundRect">
          <a:avLst>
            <a:gd name="adj" fmla="val 10000"/>
          </a:avLst>
        </a:prstGeom>
        <a:solidFill>
          <a:schemeClr val="accent2"/>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Functions is </a:t>
          </a:r>
          <a:r>
            <a:rPr lang="en-US" sz="2500" kern="1200" dirty="0" err="1" smtClean="0"/>
            <a:t>mathematic’s</a:t>
          </a:r>
          <a:r>
            <a:rPr lang="en-US" sz="2500" kern="1200" dirty="0" smtClean="0"/>
            <a:t> way </a:t>
          </a:r>
          <a:r>
            <a:rPr lang="en-US" sz="2500" kern="1200" smtClean="0"/>
            <a:t>of representing </a:t>
          </a:r>
          <a:r>
            <a:rPr lang="en-US" sz="2500" kern="1200" dirty="0" smtClean="0"/>
            <a:t>relationships between entities!</a:t>
          </a:r>
          <a:endParaRPr lang="en-US" sz="2500" kern="1200" dirty="0"/>
        </a:p>
      </dsp:txBody>
      <dsp:txXfrm>
        <a:off x="682838" y="1561202"/>
        <a:ext cx="5735932" cy="1228933"/>
      </dsp:txXfrm>
    </dsp:sp>
    <dsp:sp modelId="{A1A7FF28-9CDD-B649-9900-C12DEFA6B49D}">
      <dsp:nvSpPr>
        <dsp:cNvPr id="0" name=""/>
        <dsp:cNvSpPr/>
      </dsp:nvSpPr>
      <dsp:spPr>
        <a:xfrm>
          <a:off x="1289208" y="3045936"/>
          <a:ext cx="7305516" cy="1305401"/>
        </a:xfrm>
        <a:prstGeom prst="roundRect">
          <a:avLst>
            <a:gd name="adj" fmla="val 10000"/>
          </a:avLst>
        </a:prstGeom>
        <a:solidFill>
          <a:schemeClr val="accent5"/>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smtClean="0"/>
            <a:t>M.L</a:t>
          </a:r>
          <a:r>
            <a:rPr lang="en-US" sz="2500" kern="1200" dirty="0" smtClean="0"/>
            <a:t>. helps predict cause-effect relationships in the real world!</a:t>
          </a:r>
          <a:endParaRPr lang="en-US" sz="2500" kern="1200" dirty="0"/>
        </a:p>
      </dsp:txBody>
      <dsp:txXfrm>
        <a:off x="1327442" y="3084170"/>
        <a:ext cx="5735932" cy="1228933"/>
      </dsp:txXfrm>
    </dsp:sp>
    <dsp:sp modelId="{38FDB192-6E91-1044-B098-5A6C9D535829}">
      <dsp:nvSpPr>
        <dsp:cNvPr id="0" name=""/>
        <dsp:cNvSpPr/>
      </dsp:nvSpPr>
      <dsp:spPr>
        <a:xfrm>
          <a:off x="6457005" y="989929"/>
          <a:ext cx="848510" cy="84851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647920" y="989929"/>
        <a:ext cx="466680" cy="638504"/>
      </dsp:txXfrm>
    </dsp:sp>
    <dsp:sp modelId="{3A4B082C-4BA2-D141-A652-2E9E2A1A1146}">
      <dsp:nvSpPr>
        <dsp:cNvPr id="0" name=""/>
        <dsp:cNvSpPr/>
      </dsp:nvSpPr>
      <dsp:spPr>
        <a:xfrm>
          <a:off x="7101609" y="2504195"/>
          <a:ext cx="848510" cy="84851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7292524" y="2504195"/>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E879B-D25C-7E47-82F0-E831F0CAEACC}" type="datetimeFigureOut">
              <a:rPr lang="en-US" smtClean="0"/>
              <a:t>9/12/17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166D9-3F10-2643-B04C-488C8B91EA88}" type="slidenum">
              <a:rPr lang="en-US" smtClean="0"/>
              <a:t>‹#›</a:t>
            </a:fld>
            <a:endParaRPr lang="en-US"/>
          </a:p>
        </p:txBody>
      </p:sp>
    </p:spTree>
    <p:extLst>
      <p:ext uri="{BB962C8B-B14F-4D97-AF65-F5344CB8AC3E}">
        <p14:creationId xmlns:p14="http://schemas.microsoft.com/office/powerpoint/2010/main" val="1361075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quick</a:t>
            </a:r>
            <a:r>
              <a:rPr lang="en-US" baseline="0" dirty="0" smtClean="0"/>
              <a:t> show of hands - </a:t>
            </a:r>
          </a:p>
          <a:p>
            <a:endParaRPr lang="en-US" baseline="0" dirty="0" smtClean="0"/>
          </a:p>
          <a:p>
            <a:r>
              <a:rPr lang="en-US" baseline="0" dirty="0" smtClean="0"/>
              <a:t>How many of you have heard of the terms AI, Machine Learning, Deep Learning before.  Cool!</a:t>
            </a:r>
          </a:p>
          <a:p>
            <a:endParaRPr lang="en-US" baseline="0" dirty="0" smtClean="0"/>
          </a:p>
          <a:p>
            <a:r>
              <a:rPr lang="en-US" baseline="0" dirty="0" smtClean="0"/>
              <a:t>And, how many of you came across the recent news debate between Mark Zuckerberg and Elon Musk about the future of AI?</a:t>
            </a:r>
          </a:p>
          <a:p>
            <a:endParaRPr lang="en-US" baseline="0" dirty="0" smtClean="0"/>
          </a:p>
          <a:p>
            <a:r>
              <a:rPr lang="en-US" baseline="0" dirty="0" smtClean="0"/>
              <a:t>So, for those of you who don’t know, Elon Musk spoke publicly about how AI was dangerous, and </a:t>
            </a:r>
            <a:r>
              <a:rPr lang="en-US" baseline="0" dirty="0" err="1" smtClean="0"/>
              <a:t>zuckerberg</a:t>
            </a:r>
            <a:r>
              <a:rPr lang="en-US" baseline="0" dirty="0" smtClean="0"/>
              <a:t> said Musk was blowing things out of proportion. And if we take a look at the news, you will see a bunch of such articles. </a:t>
            </a:r>
          </a:p>
        </p:txBody>
      </p:sp>
      <p:sp>
        <p:nvSpPr>
          <p:cNvPr id="4" name="Slide Number Placeholder 3"/>
          <p:cNvSpPr>
            <a:spLocks noGrp="1"/>
          </p:cNvSpPr>
          <p:nvPr>
            <p:ph type="sldNum" sz="quarter" idx="10"/>
          </p:nvPr>
        </p:nvSpPr>
        <p:spPr/>
        <p:txBody>
          <a:bodyPr/>
          <a:lstStyle/>
          <a:p>
            <a:fld id="{750166D9-3F10-2643-B04C-488C8B91EA88}" type="slidenum">
              <a:rPr lang="en-US" smtClean="0"/>
              <a:t>1</a:t>
            </a:fld>
            <a:endParaRPr lang="en-US"/>
          </a:p>
        </p:txBody>
      </p:sp>
    </p:spTree>
    <p:extLst>
      <p:ext uri="{BB962C8B-B14F-4D97-AF65-F5344CB8AC3E}">
        <p14:creationId xmlns:p14="http://schemas.microsoft.com/office/powerpoint/2010/main" val="45556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some of the popular AI news articles this week. And as we can see, they’re talking about applications ranging from gaming, to medicine, to politics! Do a quick search for applications on google, and you’ll be surprised by the variety of use cases. So, why is this the case? Why do we see machine learning literally everywhere!</a:t>
            </a:r>
            <a:endParaRPr lang="en-US" dirty="0"/>
          </a:p>
        </p:txBody>
      </p:sp>
      <p:sp>
        <p:nvSpPr>
          <p:cNvPr id="4" name="Slide Number Placeholder 3"/>
          <p:cNvSpPr>
            <a:spLocks noGrp="1"/>
          </p:cNvSpPr>
          <p:nvPr>
            <p:ph type="sldNum" sz="quarter" idx="10"/>
          </p:nvPr>
        </p:nvSpPr>
        <p:spPr/>
        <p:txBody>
          <a:bodyPr/>
          <a:lstStyle/>
          <a:p>
            <a:fld id="{750166D9-3F10-2643-B04C-488C8B91EA88}" type="slidenum">
              <a:rPr lang="en-US" smtClean="0"/>
              <a:t>2</a:t>
            </a:fld>
            <a:endParaRPr lang="en-US"/>
          </a:p>
        </p:txBody>
      </p:sp>
    </p:spTree>
    <p:extLst>
      <p:ext uri="{BB962C8B-B14F-4D97-AF65-F5344CB8AC3E}">
        <p14:creationId xmlns:p14="http://schemas.microsoft.com/office/powerpoint/2010/main" val="580976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a:t>
            </a:r>
            <a:r>
              <a:rPr lang="en-US" baseline="0" dirty="0" smtClean="0"/>
              <a:t> we to believe that Machine Learning is the one true revolutionary technology which has been discovered in the past 2 decades and there is no other technology which was as important from a scientific perspective? </a:t>
            </a:r>
          </a:p>
          <a:p>
            <a:endParaRPr lang="en-US" baseline="0" dirty="0" smtClean="0"/>
          </a:p>
          <a:p>
            <a:r>
              <a:rPr lang="en-US" baseline="0" dirty="0" smtClean="0"/>
              <a:t>Well, depends. There are other revolutionary technologies, like quantum computing CRISPR, which have a far greater impact. Quantum Computing will completely change the way all our digital systems work. It will make things like login passwords </a:t>
            </a:r>
            <a:r>
              <a:rPr lang="en-US" baseline="0" dirty="0" err="1" smtClean="0"/>
              <a:t>obselete</a:t>
            </a:r>
            <a:r>
              <a:rPr lang="en-US" baseline="0" dirty="0" smtClean="0"/>
              <a:t>. CRISPR will enable us to genetically modify and prevent diseases in people! </a:t>
            </a:r>
          </a:p>
          <a:p>
            <a:endParaRPr lang="en-US" baseline="0" dirty="0" smtClean="0"/>
          </a:p>
          <a:p>
            <a:r>
              <a:rPr lang="en-US" baseline="0" dirty="0" smtClean="0"/>
              <a:t>But yet, you don’t nearly see enough hype about it. Why? </a:t>
            </a:r>
          </a:p>
          <a:p>
            <a:endParaRPr lang="en-US" baseline="0" dirty="0" smtClean="0"/>
          </a:p>
          <a:p>
            <a:r>
              <a:rPr lang="en-US" baseline="0" dirty="0" smtClean="0"/>
              <a:t>Well, the reason lies in the ubiquity of machine learning. </a:t>
            </a:r>
            <a:endParaRPr lang="en-US" dirty="0"/>
          </a:p>
        </p:txBody>
      </p:sp>
      <p:sp>
        <p:nvSpPr>
          <p:cNvPr id="4" name="Slide Number Placeholder 3"/>
          <p:cNvSpPr>
            <a:spLocks noGrp="1"/>
          </p:cNvSpPr>
          <p:nvPr>
            <p:ph type="sldNum" sz="quarter" idx="10"/>
          </p:nvPr>
        </p:nvSpPr>
        <p:spPr/>
        <p:txBody>
          <a:bodyPr/>
          <a:lstStyle/>
          <a:p>
            <a:fld id="{750166D9-3F10-2643-B04C-488C8B91EA88}" type="slidenum">
              <a:rPr lang="en-US" smtClean="0"/>
              <a:t>3</a:t>
            </a:fld>
            <a:endParaRPr lang="en-US"/>
          </a:p>
        </p:txBody>
      </p:sp>
    </p:spTree>
    <p:extLst>
      <p:ext uri="{BB962C8B-B14F-4D97-AF65-F5344CB8AC3E}">
        <p14:creationId xmlns:p14="http://schemas.microsoft.com/office/powerpoint/2010/main" val="218538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said</a:t>
            </a:r>
            <a:r>
              <a:rPr lang="en-US" baseline="0" dirty="0" smtClean="0"/>
              <a:t> this way, it seems very straightforward. But really, if you take a class in the math behind machine learning you’ll find out that this assumption is at the heart of M.L. </a:t>
            </a:r>
          </a:p>
          <a:p>
            <a:endParaRPr lang="en-US" baseline="0" dirty="0" smtClean="0"/>
          </a:p>
          <a:p>
            <a:r>
              <a:rPr lang="en-US" baseline="0" dirty="0" smtClean="0"/>
              <a:t>Cause and effect relationships help us predict a number of things. For example, To predict someone’s music preferences you need to know what is the impact of things like gender, age, nationality on music preferences. Or to mention one of our recent papers, how does people’s perception change if you move around the lay out of text and images on a poster!</a:t>
            </a:r>
          </a:p>
          <a:p>
            <a:endParaRPr lang="en-US" baseline="0" dirty="0" smtClean="0"/>
          </a:p>
          <a:p>
            <a:r>
              <a:rPr lang="en-US" baseline="0" dirty="0" smtClean="0"/>
              <a:t>It is this capability of predicting relationships that makes M.L. a powerful framework that’s being used across so many disciplines! </a:t>
            </a:r>
          </a:p>
          <a:p>
            <a:endParaRPr lang="en-US" baseline="0" dirty="0" smtClean="0"/>
          </a:p>
          <a:p>
            <a:r>
              <a:rPr lang="en-US" baseline="0" dirty="0" smtClean="0"/>
              <a:t>But, here’s the catch. The news tends to use terms like Machine Learning, Deep Learning and AI interchangeably. And often times, that leads to confusions in the minds of readers.</a:t>
            </a:r>
          </a:p>
          <a:p>
            <a:endParaRPr lang="en-US" baseline="0" dirty="0" smtClean="0"/>
          </a:p>
          <a:p>
            <a:r>
              <a:rPr lang="en-US" baseline="0" dirty="0" smtClean="0"/>
              <a:t>So let’s take a moment to differentiate between these!</a:t>
            </a:r>
            <a:endParaRPr lang="en-US" dirty="0"/>
          </a:p>
        </p:txBody>
      </p:sp>
      <p:sp>
        <p:nvSpPr>
          <p:cNvPr id="4" name="Slide Number Placeholder 3"/>
          <p:cNvSpPr>
            <a:spLocks noGrp="1"/>
          </p:cNvSpPr>
          <p:nvPr>
            <p:ph type="sldNum" sz="quarter" idx="10"/>
          </p:nvPr>
        </p:nvSpPr>
        <p:spPr/>
        <p:txBody>
          <a:bodyPr/>
          <a:lstStyle/>
          <a:p>
            <a:fld id="{750166D9-3F10-2643-B04C-488C8B91EA88}" type="slidenum">
              <a:rPr lang="en-US" smtClean="0"/>
              <a:t>4</a:t>
            </a:fld>
            <a:endParaRPr lang="en-US"/>
          </a:p>
        </p:txBody>
      </p:sp>
    </p:spTree>
    <p:extLst>
      <p:ext uri="{BB962C8B-B14F-4D97-AF65-F5344CB8AC3E}">
        <p14:creationId xmlns:p14="http://schemas.microsoft.com/office/powerpoint/2010/main" val="52986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let</a:t>
            </a:r>
            <a:r>
              <a:rPr lang="en-US" baseline="0" dirty="0" smtClean="0"/>
              <a:t> x to be average money a person spends on lunch and y, their nationality. So say xi is $10 and </a:t>
            </a:r>
            <a:r>
              <a:rPr lang="en-US" baseline="0" dirty="0" err="1" smtClean="0"/>
              <a:t>yi</a:t>
            </a:r>
            <a:r>
              <a:rPr lang="en-US" baseline="0" dirty="0" smtClean="0"/>
              <a:t> is Indian.</a:t>
            </a:r>
          </a:p>
          <a:p>
            <a:endParaRPr lang="en-US" baseline="0" dirty="0" smtClean="0"/>
          </a:p>
          <a:p>
            <a:r>
              <a:rPr lang="en-US" baseline="0" dirty="0" smtClean="0"/>
              <a:t>I’d be willing to bet that there’s a relationship between x and y. Needless to say it’s a very complicated function. And I don’t know it. So, I approximate it!</a:t>
            </a:r>
            <a:endParaRPr lang="en-US" dirty="0"/>
          </a:p>
        </p:txBody>
      </p:sp>
      <p:sp>
        <p:nvSpPr>
          <p:cNvPr id="4" name="Slide Number Placeholder 3"/>
          <p:cNvSpPr>
            <a:spLocks noGrp="1"/>
          </p:cNvSpPr>
          <p:nvPr>
            <p:ph type="sldNum" sz="quarter" idx="10"/>
          </p:nvPr>
        </p:nvSpPr>
        <p:spPr/>
        <p:txBody>
          <a:bodyPr/>
          <a:lstStyle/>
          <a:p>
            <a:fld id="{750166D9-3F10-2643-B04C-488C8B91EA88}" type="slidenum">
              <a:rPr lang="en-US" smtClean="0"/>
              <a:t>6</a:t>
            </a:fld>
            <a:endParaRPr lang="en-US"/>
          </a:p>
        </p:txBody>
      </p:sp>
    </p:spTree>
    <p:extLst>
      <p:ext uri="{BB962C8B-B14F-4D97-AF65-F5344CB8AC3E}">
        <p14:creationId xmlns:p14="http://schemas.microsoft.com/office/powerpoint/2010/main" val="189651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saw,</a:t>
            </a:r>
            <a:r>
              <a:rPr lang="en-US" baseline="0" dirty="0" smtClean="0"/>
              <a:t> some of these functions we may want to approximate may be very complicated. You can’t assume that the function will be a polynomial, or a sin curve, or something we’ve seen before. It could be a function we don’t have a name for. </a:t>
            </a:r>
          </a:p>
          <a:p>
            <a:endParaRPr lang="en-US" baseline="0" dirty="0" smtClean="0"/>
          </a:p>
          <a:p>
            <a:r>
              <a:rPr lang="en-US" baseline="0" dirty="0" smtClean="0"/>
              <a:t>So, how do we predict something we haven’t seen before. We can’t! But, we only need to approximate it. And we can do that by using the idea that you can combine lots of simple things, to make something very complicated. It’s almost like LEGOs.</a:t>
            </a:r>
          </a:p>
          <a:p>
            <a:endParaRPr lang="en-US" baseline="0" dirty="0" smtClean="0"/>
          </a:p>
          <a:p>
            <a:r>
              <a:rPr lang="en-US" dirty="0" smtClean="0"/>
              <a:t>So,</a:t>
            </a:r>
            <a:r>
              <a:rPr lang="en-US" baseline="0" dirty="0" smtClean="0"/>
              <a:t> we now know what Machine Learning is </a:t>
            </a:r>
            <a:r>
              <a:rPr lang="mr-IN" baseline="0" dirty="0" smtClean="0"/>
              <a:t>–</a:t>
            </a:r>
            <a:r>
              <a:rPr lang="en-US" baseline="0" dirty="0" smtClean="0"/>
              <a:t> allows us to approximate cause and effect relationships. Deep Learning is a special kind of method, which relies on combining simple things to get a complicated function. Let</a:t>
            </a:r>
            <a:r>
              <a:rPr lang="mr-IN" baseline="0" dirty="0" smtClean="0"/>
              <a:t>’</a:t>
            </a:r>
            <a:r>
              <a:rPr lang="en-US" baseline="0" dirty="0" smtClean="0"/>
              <a:t>s now come to the biggest buzz word </a:t>
            </a:r>
            <a:r>
              <a:rPr lang="mr-IN" baseline="0" dirty="0" smtClean="0"/>
              <a:t>–</a:t>
            </a:r>
            <a:r>
              <a:rPr lang="en-US" baseline="0" dirty="0" smtClean="0"/>
              <a:t> AI.</a:t>
            </a:r>
            <a:endParaRPr lang="en-US" dirty="0"/>
          </a:p>
        </p:txBody>
      </p:sp>
      <p:sp>
        <p:nvSpPr>
          <p:cNvPr id="4" name="Slide Number Placeholder 3"/>
          <p:cNvSpPr>
            <a:spLocks noGrp="1"/>
          </p:cNvSpPr>
          <p:nvPr>
            <p:ph type="sldNum" sz="quarter" idx="10"/>
          </p:nvPr>
        </p:nvSpPr>
        <p:spPr/>
        <p:txBody>
          <a:bodyPr/>
          <a:lstStyle/>
          <a:p>
            <a:fld id="{750166D9-3F10-2643-B04C-488C8B91EA88}" type="slidenum">
              <a:rPr lang="en-US" smtClean="0"/>
              <a:t>7</a:t>
            </a:fld>
            <a:endParaRPr lang="en-US"/>
          </a:p>
        </p:txBody>
      </p:sp>
    </p:spTree>
    <p:extLst>
      <p:ext uri="{BB962C8B-B14F-4D97-AF65-F5344CB8AC3E}">
        <p14:creationId xmlns:p14="http://schemas.microsoft.com/office/powerpoint/2010/main" val="1514750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time a news article says “An AI system</a:t>
            </a:r>
            <a:r>
              <a:rPr lang="en-US" baseline="0" dirty="0" smtClean="0"/>
              <a:t> is capable of something”, we must remember that anything which performs a single task, no matter how hard the task be is not really intelligent. It is only a tool made by humans.</a:t>
            </a:r>
          </a:p>
          <a:p>
            <a:endParaRPr lang="en-US" baseline="0" dirty="0" smtClean="0"/>
          </a:p>
          <a:p>
            <a:r>
              <a:rPr lang="en-US" dirty="0" smtClean="0"/>
              <a:t>Most of the work today tries to solve a very,</a:t>
            </a:r>
            <a:r>
              <a:rPr lang="en-US" baseline="0" dirty="0" smtClean="0"/>
              <a:t> very narrow task. Like detecting an object in a picture. Or translating a language. These are great tools, and people like me spend all our time trying to solve them. But we are far from Making machines that are intelligent. </a:t>
            </a:r>
          </a:p>
          <a:p>
            <a:endParaRPr lang="en-US" baseline="0" dirty="0" smtClean="0"/>
          </a:p>
          <a:p>
            <a:r>
              <a:rPr lang="en-US" baseline="0" dirty="0" smtClean="0"/>
              <a:t>These tools come with their own set of issues we must address as a society. For example </a:t>
            </a:r>
            <a:r>
              <a:rPr lang="mr-IN" baseline="0" dirty="0" smtClean="0"/>
              <a:t>–</a:t>
            </a:r>
            <a:r>
              <a:rPr lang="en-US" baseline="0" dirty="0" smtClean="0"/>
              <a:t> There was news about a machine learning system that can predict people’s sexual orientation based on pictures, or about how political candidates can sway public opinions using machine learning. And this has social implications we need to worry about. We need to think about how humans will use these powerful tools. </a:t>
            </a:r>
          </a:p>
          <a:p>
            <a:endParaRPr lang="en-US" baseline="0" dirty="0" smtClean="0"/>
          </a:p>
          <a:p>
            <a:r>
              <a:rPr lang="en-US" baseline="0" dirty="0" smtClean="0"/>
              <a:t>But we don’t even remotely need to worry about how the machines themselves can become intelligent and impact people on their own. And if this doesn’t convince you. Watch this. </a:t>
            </a:r>
            <a:endParaRPr lang="en-US" dirty="0"/>
          </a:p>
        </p:txBody>
      </p:sp>
      <p:sp>
        <p:nvSpPr>
          <p:cNvPr id="4" name="Slide Number Placeholder 3"/>
          <p:cNvSpPr>
            <a:spLocks noGrp="1"/>
          </p:cNvSpPr>
          <p:nvPr>
            <p:ph type="sldNum" sz="quarter" idx="10"/>
          </p:nvPr>
        </p:nvSpPr>
        <p:spPr/>
        <p:txBody>
          <a:bodyPr/>
          <a:lstStyle/>
          <a:p>
            <a:fld id="{750166D9-3F10-2643-B04C-488C8B91EA88}" type="slidenum">
              <a:rPr lang="en-US" smtClean="0"/>
              <a:t>8</a:t>
            </a:fld>
            <a:endParaRPr lang="en-US"/>
          </a:p>
        </p:txBody>
      </p:sp>
    </p:spTree>
    <p:extLst>
      <p:ext uri="{BB962C8B-B14F-4D97-AF65-F5344CB8AC3E}">
        <p14:creationId xmlns:p14="http://schemas.microsoft.com/office/powerpoint/2010/main" val="26584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510E1A9-E0C7-3346-85AF-9842D55856D8}" type="datetimeFigureOut">
              <a:rPr lang="en-US" smtClean="0"/>
              <a:t>9/12/17</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F7C83825-8F1E-2C47-B567-8CE6F55CF77D}"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510E1A9-E0C7-3346-85AF-9842D55856D8}"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83825-8F1E-2C47-B567-8CE6F55CF7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510E1A9-E0C7-3346-85AF-9842D55856D8}"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83825-8F1E-2C47-B567-8CE6F55CF77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510E1A9-E0C7-3346-85AF-9842D55856D8}"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83825-8F1E-2C47-B567-8CE6F55CF77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0E1A9-E0C7-3346-85AF-9842D55856D8}"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83825-8F1E-2C47-B567-8CE6F55CF77D}"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510E1A9-E0C7-3346-85AF-9842D55856D8}"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83825-8F1E-2C47-B567-8CE6F55CF7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510E1A9-E0C7-3346-85AF-9842D55856D8}" type="datetimeFigureOut">
              <a:rPr lang="en-US" smtClean="0"/>
              <a:t>9/12/17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83825-8F1E-2C47-B567-8CE6F55CF77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510E1A9-E0C7-3346-85AF-9842D55856D8}" type="datetimeFigureOut">
              <a:rPr lang="en-US" smtClean="0"/>
              <a:t>9/12/17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83825-8F1E-2C47-B567-8CE6F55CF77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0E1A9-E0C7-3346-85AF-9842D55856D8}" type="datetimeFigureOut">
              <a:rPr lang="en-US" smtClean="0"/>
              <a:t>9/12/17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83825-8F1E-2C47-B567-8CE6F55CF77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0E1A9-E0C7-3346-85AF-9842D55856D8}"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83825-8F1E-2C47-B567-8CE6F55CF77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0E1A9-E0C7-3346-85AF-9842D55856D8}"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83825-8F1E-2C47-B567-8CE6F55CF7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510E1A9-E0C7-3346-85AF-9842D55856D8}" type="datetimeFigureOut">
              <a:rPr lang="en-US" smtClean="0"/>
              <a:t>9/12/17</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F7C83825-8F1E-2C47-B567-8CE6F55CF77D}" type="slidenum">
              <a:rPr lang="en-US" smtClean="0"/>
              <a:t>‹#›</a:t>
            </a:fld>
            <a:endParaRPr lang="en-US"/>
          </a:p>
        </p:txBody>
      </p:sp>
    </p:spTree>
    <p:extLst>
      <p:ext uri="{BB962C8B-B14F-4D97-AF65-F5344CB8AC3E}">
        <p14:creationId xmlns:p14="http://schemas.microsoft.com/office/powerpoint/2010/main" val="36129009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6985" y="496109"/>
            <a:ext cx="11070579" cy="1606561"/>
          </a:xfrm>
        </p:spPr>
        <p:txBody>
          <a:bodyPr>
            <a:noAutofit/>
          </a:bodyPr>
          <a:lstStyle/>
          <a:p>
            <a:pPr algn="ctr"/>
            <a:r>
              <a:rPr lang="en-US" sz="5800" dirty="0" smtClean="0"/>
              <a:t>Machine Learning in the age of Mark Zuckerberg v/s Elon Musk</a:t>
            </a:r>
            <a:endParaRPr lang="en-US" sz="5800" dirty="0"/>
          </a:p>
        </p:txBody>
      </p:sp>
      <p:sp>
        <p:nvSpPr>
          <p:cNvPr id="3" name="Subtitle 2"/>
          <p:cNvSpPr>
            <a:spLocks noGrp="1"/>
          </p:cNvSpPr>
          <p:nvPr>
            <p:ph type="subTitle" idx="1"/>
          </p:nvPr>
        </p:nvSpPr>
        <p:spPr>
          <a:xfrm>
            <a:off x="7692887" y="4298657"/>
            <a:ext cx="3419061" cy="1451113"/>
          </a:xfrm>
        </p:spPr>
        <p:txBody>
          <a:bodyPr/>
          <a:lstStyle/>
          <a:p>
            <a:pPr algn="r"/>
            <a:endParaRPr lang="en-US" dirty="0" smtClean="0"/>
          </a:p>
          <a:p>
            <a:pPr algn="r"/>
            <a:r>
              <a:rPr lang="en-US" sz="3000" b="1" dirty="0" smtClean="0"/>
              <a:t>Spandan Madan</a:t>
            </a:r>
          </a:p>
        </p:txBody>
      </p:sp>
      <p:pic>
        <p:nvPicPr>
          <p:cNvPr id="4" name="Picture 3"/>
          <p:cNvPicPr>
            <a:picLocks noChangeAspect="1"/>
          </p:cNvPicPr>
          <p:nvPr/>
        </p:nvPicPr>
        <p:blipFill>
          <a:blip r:embed="rId3"/>
          <a:stretch>
            <a:fillRect/>
          </a:stretch>
        </p:blipFill>
        <p:spPr>
          <a:xfrm>
            <a:off x="756985" y="5378295"/>
            <a:ext cx="1435652" cy="742950"/>
          </a:xfrm>
          <a:prstGeom prst="rect">
            <a:avLst/>
          </a:prstGeom>
        </p:spPr>
      </p:pic>
      <p:pic>
        <p:nvPicPr>
          <p:cNvPr id="5" name="Picture 4"/>
          <p:cNvPicPr>
            <a:picLocks noChangeAspect="1"/>
          </p:cNvPicPr>
          <p:nvPr/>
        </p:nvPicPr>
        <p:blipFill>
          <a:blip r:embed="rId4"/>
          <a:stretch>
            <a:fillRect/>
          </a:stretch>
        </p:blipFill>
        <p:spPr>
          <a:xfrm>
            <a:off x="2544924" y="4946775"/>
            <a:ext cx="1545259" cy="1399290"/>
          </a:xfrm>
          <a:prstGeom prst="rect">
            <a:avLst/>
          </a:prstGeom>
        </p:spPr>
      </p:pic>
      <p:pic>
        <p:nvPicPr>
          <p:cNvPr id="6" name="Picture 5"/>
          <p:cNvPicPr>
            <a:picLocks noChangeAspect="1"/>
          </p:cNvPicPr>
          <p:nvPr/>
        </p:nvPicPr>
        <p:blipFill>
          <a:blip r:embed="rId5"/>
          <a:stretch>
            <a:fillRect/>
          </a:stretch>
        </p:blipFill>
        <p:spPr>
          <a:xfrm>
            <a:off x="404698" y="3441434"/>
            <a:ext cx="4280452" cy="1565867"/>
          </a:xfrm>
          <a:prstGeom prst="rect">
            <a:avLst/>
          </a:prstGeom>
        </p:spPr>
      </p:pic>
    </p:spTree>
    <p:extLst>
      <p:ext uri="{BB962C8B-B14F-4D97-AF65-F5344CB8AC3E}">
        <p14:creationId xmlns:p14="http://schemas.microsoft.com/office/powerpoint/2010/main" val="79052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87179"/>
          </a:xfrm>
        </p:spPr>
        <p:txBody>
          <a:bodyPr/>
          <a:lstStyle/>
          <a:p>
            <a:pPr algn="ctr"/>
            <a:r>
              <a:rPr lang="en-US" dirty="0" smtClean="0"/>
              <a:t>Summary</a:t>
            </a:r>
            <a:endParaRPr lang="en-US" dirty="0"/>
          </a:p>
        </p:txBody>
      </p:sp>
      <p:sp>
        <p:nvSpPr>
          <p:cNvPr id="3" name="Content Placeholder 2"/>
          <p:cNvSpPr>
            <a:spLocks noGrp="1"/>
          </p:cNvSpPr>
          <p:nvPr>
            <p:ph idx="1"/>
          </p:nvPr>
        </p:nvSpPr>
        <p:spPr>
          <a:xfrm>
            <a:off x="1261872" y="1691322"/>
            <a:ext cx="8595360" cy="5166678"/>
          </a:xfrm>
        </p:spPr>
        <p:txBody>
          <a:bodyPr>
            <a:normAutofit/>
          </a:bodyPr>
          <a:lstStyle/>
          <a:p>
            <a:r>
              <a:rPr lang="en-US" b="1" dirty="0" smtClean="0"/>
              <a:t>M.L. : Not as revolutionary as Ubiquitous.</a:t>
            </a:r>
          </a:p>
          <a:p>
            <a:r>
              <a:rPr lang="en-US" b="1" dirty="0" smtClean="0"/>
              <a:t>Tool for Cause </a:t>
            </a:r>
            <a:r>
              <a:rPr lang="mr-IN" b="1" dirty="0" smtClean="0"/>
              <a:t>–</a:t>
            </a:r>
            <a:r>
              <a:rPr lang="en-US" b="1" dirty="0" smtClean="0"/>
              <a:t> effect relationship approximation.</a:t>
            </a:r>
          </a:p>
          <a:p>
            <a:r>
              <a:rPr lang="en-US" b="1" dirty="0" smtClean="0"/>
              <a:t>Machine Learning</a:t>
            </a:r>
            <a:r>
              <a:rPr lang="en-US" dirty="0" smtClean="0"/>
              <a:t> </a:t>
            </a:r>
            <a:r>
              <a:rPr lang="en-US" b="1" dirty="0"/>
              <a:t>≠ </a:t>
            </a:r>
            <a:r>
              <a:rPr lang="en-US" b="1" dirty="0" smtClean="0"/>
              <a:t>Deep Learning ≠ Artificial Intelligence </a:t>
            </a:r>
            <a:endParaRPr lang="en-US" b="1" dirty="0"/>
          </a:p>
          <a:p>
            <a:r>
              <a:rPr lang="en-US" b="1" dirty="0" smtClean="0"/>
              <a:t>Be weary of incorrect usage or things blown out of proportion when reading the news. Spend 5 minutes reading the original research paper if you are interested.</a:t>
            </a:r>
            <a:endParaRPr lang="en-US" dirty="0"/>
          </a:p>
          <a:p>
            <a:r>
              <a:rPr lang="en-US" dirty="0" smtClean="0"/>
              <a:t>Think about how </a:t>
            </a:r>
            <a:r>
              <a:rPr lang="en-US" b="1" i="1" dirty="0" smtClean="0"/>
              <a:t>people</a:t>
            </a:r>
            <a:r>
              <a:rPr lang="en-US" dirty="0" smtClean="0"/>
              <a:t> </a:t>
            </a:r>
            <a:r>
              <a:rPr lang="en-US" b="1" i="1" dirty="0" smtClean="0"/>
              <a:t>can</a:t>
            </a:r>
            <a:r>
              <a:rPr lang="en-US" dirty="0" smtClean="0"/>
              <a:t> </a:t>
            </a:r>
            <a:r>
              <a:rPr lang="en-US" b="1" i="1" dirty="0" smtClean="0"/>
              <a:t>misuse</a:t>
            </a:r>
            <a:r>
              <a:rPr lang="en-US" dirty="0" smtClean="0"/>
              <a:t> these powerful </a:t>
            </a:r>
            <a:r>
              <a:rPr lang="en-US" b="1" i="1" dirty="0" smtClean="0"/>
              <a:t>tools</a:t>
            </a:r>
            <a:r>
              <a:rPr lang="en-US" i="1" dirty="0" smtClean="0"/>
              <a:t>. </a:t>
            </a:r>
            <a:r>
              <a:rPr lang="en-US" dirty="0" smtClean="0"/>
              <a:t> We have, so far, made nothing more than tools that can do complicated tasks.</a:t>
            </a:r>
          </a:p>
        </p:txBody>
      </p:sp>
      <p:sp>
        <p:nvSpPr>
          <p:cNvPr id="7" name="Rectangle 6"/>
          <p:cNvSpPr/>
          <p:nvPr/>
        </p:nvSpPr>
        <p:spPr>
          <a:xfrm>
            <a:off x="1261872" y="5565915"/>
            <a:ext cx="8763928" cy="4572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t>https://</a:t>
            </a:r>
            <a:r>
              <a:rPr lang="en-US" sz="2400" b="1" dirty="0" err="1"/>
              <a:t>github.com</a:t>
            </a:r>
            <a:r>
              <a:rPr lang="en-US" sz="2400" b="1" dirty="0"/>
              <a:t>/Spandan-Madan/</a:t>
            </a:r>
            <a:r>
              <a:rPr lang="en-US" sz="2400" b="1" dirty="0" err="1"/>
              <a:t>lectures_and_talks</a:t>
            </a:r>
            <a:endParaRPr lang="en-US" sz="2400" b="1" dirty="0"/>
          </a:p>
        </p:txBody>
      </p:sp>
    </p:spTree>
    <p:extLst>
      <p:ext uri="{BB962C8B-B14F-4D97-AF65-F5344CB8AC3E}">
        <p14:creationId xmlns:p14="http://schemas.microsoft.com/office/powerpoint/2010/main" val="624364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Popular AI news headlines this month</a:t>
            </a:r>
            <a:endParaRPr lang="en-US" dirty="0"/>
          </a:p>
        </p:txBody>
      </p:sp>
      <p:pic>
        <p:nvPicPr>
          <p:cNvPr id="3" name="Picture 2"/>
          <p:cNvPicPr>
            <a:picLocks noChangeAspect="1"/>
          </p:cNvPicPr>
          <p:nvPr/>
        </p:nvPicPr>
        <p:blipFill>
          <a:blip r:embed="rId3"/>
          <a:stretch>
            <a:fillRect/>
          </a:stretch>
        </p:blipFill>
        <p:spPr>
          <a:xfrm>
            <a:off x="693531" y="2683564"/>
            <a:ext cx="5084982" cy="958975"/>
          </a:xfrm>
          <a:prstGeom prst="rect">
            <a:avLst/>
          </a:prstGeom>
        </p:spPr>
      </p:pic>
      <p:pic>
        <p:nvPicPr>
          <p:cNvPr id="5" name="Picture 4"/>
          <p:cNvPicPr>
            <a:picLocks noChangeAspect="1"/>
          </p:cNvPicPr>
          <p:nvPr/>
        </p:nvPicPr>
        <p:blipFill>
          <a:blip r:embed="rId4"/>
          <a:stretch>
            <a:fillRect/>
          </a:stretch>
        </p:blipFill>
        <p:spPr>
          <a:xfrm>
            <a:off x="693531" y="5276230"/>
            <a:ext cx="5084984" cy="1036486"/>
          </a:xfrm>
          <a:prstGeom prst="rect">
            <a:avLst/>
          </a:prstGeom>
        </p:spPr>
      </p:pic>
      <p:pic>
        <p:nvPicPr>
          <p:cNvPr id="7" name="Picture 6"/>
          <p:cNvPicPr>
            <a:picLocks noChangeAspect="1"/>
          </p:cNvPicPr>
          <p:nvPr/>
        </p:nvPicPr>
        <p:blipFill>
          <a:blip r:embed="rId5"/>
          <a:stretch>
            <a:fillRect/>
          </a:stretch>
        </p:blipFill>
        <p:spPr>
          <a:xfrm>
            <a:off x="693530" y="3915897"/>
            <a:ext cx="5093841" cy="1080780"/>
          </a:xfrm>
          <a:prstGeom prst="rect">
            <a:avLst/>
          </a:prstGeom>
        </p:spPr>
      </p:pic>
      <p:pic>
        <p:nvPicPr>
          <p:cNvPr id="8" name="Picture 7"/>
          <p:cNvPicPr>
            <a:picLocks noChangeAspect="1"/>
          </p:cNvPicPr>
          <p:nvPr/>
        </p:nvPicPr>
        <p:blipFill>
          <a:blip r:embed="rId6"/>
          <a:stretch>
            <a:fillRect/>
          </a:stretch>
        </p:blipFill>
        <p:spPr>
          <a:xfrm>
            <a:off x="5751262" y="2508899"/>
            <a:ext cx="5203250" cy="1211102"/>
          </a:xfrm>
          <a:prstGeom prst="rect">
            <a:avLst/>
          </a:prstGeom>
        </p:spPr>
      </p:pic>
      <p:pic>
        <p:nvPicPr>
          <p:cNvPr id="10" name="Picture 9"/>
          <p:cNvPicPr>
            <a:picLocks noChangeAspect="1"/>
          </p:cNvPicPr>
          <p:nvPr/>
        </p:nvPicPr>
        <p:blipFill>
          <a:blip r:embed="rId7"/>
          <a:stretch>
            <a:fillRect/>
          </a:stretch>
        </p:blipFill>
        <p:spPr>
          <a:xfrm>
            <a:off x="5751264" y="3720002"/>
            <a:ext cx="5203248" cy="1207756"/>
          </a:xfrm>
          <a:prstGeom prst="rect">
            <a:avLst/>
          </a:prstGeom>
        </p:spPr>
      </p:pic>
      <p:pic>
        <p:nvPicPr>
          <p:cNvPr id="11" name="Picture 10"/>
          <p:cNvPicPr>
            <a:picLocks noChangeAspect="1"/>
          </p:cNvPicPr>
          <p:nvPr/>
        </p:nvPicPr>
        <p:blipFill>
          <a:blip r:embed="rId8"/>
          <a:stretch>
            <a:fillRect/>
          </a:stretch>
        </p:blipFill>
        <p:spPr>
          <a:xfrm>
            <a:off x="5745936" y="5074140"/>
            <a:ext cx="5213902" cy="1020299"/>
          </a:xfrm>
          <a:prstGeom prst="rect">
            <a:avLst/>
          </a:prstGeom>
        </p:spPr>
      </p:pic>
      <p:sp>
        <p:nvSpPr>
          <p:cNvPr id="12" name="TextBox 11"/>
          <p:cNvSpPr txBox="1"/>
          <p:nvPr/>
        </p:nvSpPr>
        <p:spPr>
          <a:xfrm>
            <a:off x="8368748" y="6312716"/>
            <a:ext cx="2922104" cy="369332"/>
          </a:xfrm>
          <a:prstGeom prst="rect">
            <a:avLst/>
          </a:prstGeom>
          <a:noFill/>
        </p:spPr>
        <p:txBody>
          <a:bodyPr wrap="square" rtlCol="0">
            <a:spAutoFit/>
          </a:bodyPr>
          <a:lstStyle/>
          <a:p>
            <a:r>
              <a:rPr lang="en-US" dirty="0" smtClean="0"/>
              <a:t>Source: google news</a:t>
            </a:r>
            <a:endParaRPr lang="en-US" dirty="0"/>
          </a:p>
        </p:txBody>
      </p:sp>
    </p:spTree>
    <p:extLst>
      <p:ext uri="{BB962C8B-B14F-4D97-AF65-F5344CB8AC3E}">
        <p14:creationId xmlns:p14="http://schemas.microsoft.com/office/powerpoint/2010/main" val="144262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t>Is Machine Learning the MOST revolutionary tech of the past few decades?</a:t>
            </a:r>
            <a:endParaRPr lang="en-US" sz="3600" dirty="0"/>
          </a:p>
        </p:txBody>
      </p:sp>
      <p:sp>
        <p:nvSpPr>
          <p:cNvPr id="3" name="Content Placeholder 2"/>
          <p:cNvSpPr>
            <a:spLocks noGrp="1"/>
          </p:cNvSpPr>
          <p:nvPr>
            <p:ph idx="1"/>
          </p:nvPr>
        </p:nvSpPr>
        <p:spPr>
          <a:xfrm>
            <a:off x="1261872" y="2206487"/>
            <a:ext cx="8595360" cy="4351337"/>
          </a:xfrm>
        </p:spPr>
        <p:txBody>
          <a:bodyPr>
            <a:normAutofit/>
          </a:bodyPr>
          <a:lstStyle/>
          <a:p>
            <a:pPr>
              <a:lnSpc>
                <a:spcPct val="100000"/>
              </a:lnSpc>
              <a:spcBef>
                <a:spcPts val="0"/>
              </a:spcBef>
              <a:spcAft>
                <a:spcPts val="0"/>
              </a:spcAft>
              <a:buClrTx/>
              <a:buSzTx/>
            </a:pPr>
            <a:r>
              <a:rPr lang="en-US" sz="2000" dirty="0" smtClean="0"/>
              <a:t>Probably NO. </a:t>
            </a:r>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
            </a:r>
            <a:br>
              <a:rPr lang="en-US" sz="2000" dirty="0" smtClean="0"/>
            </a:br>
            <a:endParaRPr lang="en-US" sz="2000" dirty="0"/>
          </a:p>
          <a:p>
            <a:pPr>
              <a:lnSpc>
                <a:spcPct val="100000"/>
              </a:lnSpc>
              <a:spcBef>
                <a:spcPts val="0"/>
              </a:spcBef>
              <a:spcAft>
                <a:spcPts val="0"/>
              </a:spcAft>
              <a:buClrTx/>
              <a:buSzTx/>
            </a:pPr>
            <a:r>
              <a:rPr lang="en-US" sz="2000" dirty="0" smtClean="0"/>
              <a:t>Strong Contenders include : </a:t>
            </a:r>
          </a:p>
          <a:p>
            <a:pPr lvl="2">
              <a:lnSpc>
                <a:spcPct val="100000"/>
              </a:lnSpc>
              <a:spcBef>
                <a:spcPts val="0"/>
              </a:spcBef>
              <a:spcAft>
                <a:spcPts val="0"/>
              </a:spcAft>
              <a:buClrTx/>
            </a:pPr>
            <a:r>
              <a:rPr lang="en-US" sz="2000" dirty="0" smtClean="0"/>
              <a:t>Quantum Computing </a:t>
            </a:r>
          </a:p>
          <a:p>
            <a:pPr lvl="2">
              <a:lnSpc>
                <a:spcPct val="100000"/>
              </a:lnSpc>
              <a:spcBef>
                <a:spcPts val="0"/>
              </a:spcBef>
              <a:spcAft>
                <a:spcPts val="0"/>
              </a:spcAft>
              <a:buClrTx/>
            </a:pPr>
            <a:r>
              <a:rPr lang="en-US" sz="2000" dirty="0" smtClean="0"/>
              <a:t>CRISPR</a:t>
            </a:r>
          </a:p>
          <a:p>
            <a:pPr lvl="2">
              <a:lnSpc>
                <a:spcPct val="100000"/>
              </a:lnSpc>
              <a:spcBef>
                <a:spcPts val="0"/>
              </a:spcBef>
              <a:spcAft>
                <a:spcPts val="0"/>
              </a:spcAft>
              <a:buClrTx/>
            </a:pPr>
            <a:r>
              <a:rPr lang="en-US" sz="2000" dirty="0" smtClean="0"/>
              <a:t>The Cell Atlas</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2000" b="1" dirty="0" smtClean="0"/>
              <a:t>It is more ubiquitously applicable than it is revolutionary.</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1"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2000" b="1" dirty="0" smtClean="0"/>
              <a:t>But, why is it that Machine Learning is SO ubiquitous?</a:t>
            </a:r>
          </a:p>
        </p:txBody>
      </p:sp>
    </p:spTree>
    <p:extLst>
      <p:ext uri="{BB962C8B-B14F-4D97-AF65-F5344CB8AC3E}">
        <p14:creationId xmlns:p14="http://schemas.microsoft.com/office/powerpoint/2010/main" val="1613618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063" y="0"/>
            <a:ext cx="9692640" cy="1325562"/>
          </a:xfrm>
        </p:spPr>
        <p:txBody>
          <a:bodyPr/>
          <a:lstStyle/>
          <a:p>
            <a:pPr algn="ctr"/>
            <a:r>
              <a:rPr lang="en-US" dirty="0" smtClean="0"/>
              <a:t>The ubiquity of M.L.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25990894"/>
              </p:ext>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8942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t>Machine Learning v/s Deep Learning v/s Artificial Intelligence</a:t>
            </a:r>
            <a:endParaRPr lang="en-US" sz="3600" dirty="0"/>
          </a:p>
        </p:txBody>
      </p:sp>
      <p:sp>
        <p:nvSpPr>
          <p:cNvPr id="5" name="Content Placeholder 4"/>
          <p:cNvSpPr>
            <a:spLocks noGrp="1"/>
          </p:cNvSpPr>
          <p:nvPr>
            <p:ph idx="1"/>
          </p:nvPr>
        </p:nvSpPr>
        <p:spPr/>
        <p:txBody>
          <a:bodyPr/>
          <a:lstStyle/>
          <a:p>
            <a:r>
              <a:rPr lang="en-US" b="1" dirty="0"/>
              <a:t>Artificial Intelligence  </a:t>
            </a:r>
            <a:r>
              <a:rPr lang="en-US" dirty="0"/>
              <a:t>— </a:t>
            </a:r>
            <a:r>
              <a:rPr lang="en-US" b="1" dirty="0"/>
              <a:t> </a:t>
            </a:r>
            <a:r>
              <a:rPr lang="en-US" dirty="0" smtClean="0"/>
              <a:t>When Machines can act intelligently like humans.</a:t>
            </a:r>
            <a:endParaRPr lang="en-US" dirty="0"/>
          </a:p>
          <a:p>
            <a:r>
              <a:rPr lang="en-US" b="1" dirty="0"/>
              <a:t>Machine Learning </a:t>
            </a:r>
            <a:r>
              <a:rPr lang="en-US" dirty="0"/>
              <a:t>— </a:t>
            </a:r>
            <a:r>
              <a:rPr lang="en-US" dirty="0"/>
              <a:t> </a:t>
            </a:r>
            <a:r>
              <a:rPr lang="en-US" dirty="0" smtClean="0"/>
              <a:t>A mathematical framework often used to solve tasks within Artificial Intelligence (among other uses).</a:t>
            </a:r>
          </a:p>
          <a:p>
            <a:r>
              <a:rPr lang="en-US" b="1" dirty="0"/>
              <a:t>Deep Learning</a:t>
            </a:r>
            <a:r>
              <a:rPr lang="en-US" dirty="0"/>
              <a:t> — A </a:t>
            </a:r>
            <a:r>
              <a:rPr lang="en-US" dirty="0" smtClean="0"/>
              <a:t>specific technique within Machine Learning.</a:t>
            </a:r>
          </a:p>
          <a:p>
            <a:endParaRPr lang="en-US" dirty="0"/>
          </a:p>
          <a:p>
            <a:endParaRPr lang="en-US" dirty="0"/>
          </a:p>
        </p:txBody>
      </p:sp>
      <p:pic>
        <p:nvPicPr>
          <p:cNvPr id="6" name="Picture 5"/>
          <p:cNvPicPr>
            <a:picLocks noChangeAspect="1"/>
          </p:cNvPicPr>
          <p:nvPr/>
        </p:nvPicPr>
        <p:blipFill rotWithShape="1">
          <a:blip r:embed="rId2"/>
          <a:srcRect l="4377" t="9073" r="3752" b="24575"/>
          <a:stretch/>
        </p:blipFill>
        <p:spPr>
          <a:xfrm>
            <a:off x="2668799" y="3822144"/>
            <a:ext cx="5781505" cy="2656168"/>
          </a:xfrm>
          <a:prstGeom prst="rect">
            <a:avLst/>
          </a:prstGeom>
        </p:spPr>
      </p:pic>
      <p:sp>
        <p:nvSpPr>
          <p:cNvPr id="7" name="TextBox 6"/>
          <p:cNvSpPr txBox="1"/>
          <p:nvPr/>
        </p:nvSpPr>
        <p:spPr>
          <a:xfrm>
            <a:off x="8450304" y="6478312"/>
            <a:ext cx="2504208" cy="369332"/>
          </a:xfrm>
          <a:prstGeom prst="rect">
            <a:avLst/>
          </a:prstGeom>
          <a:noFill/>
        </p:spPr>
        <p:txBody>
          <a:bodyPr wrap="square" rtlCol="0">
            <a:spAutoFit/>
          </a:bodyPr>
          <a:lstStyle/>
          <a:p>
            <a:r>
              <a:rPr lang="en-US" dirty="0" smtClean="0"/>
              <a:t>Source: NVIDIA blog</a:t>
            </a:r>
            <a:endParaRPr lang="en-US" dirty="0"/>
          </a:p>
        </p:txBody>
      </p:sp>
    </p:spTree>
    <p:extLst>
      <p:ext uri="{BB962C8B-B14F-4D97-AF65-F5344CB8AC3E}">
        <p14:creationId xmlns:p14="http://schemas.microsoft.com/office/powerpoint/2010/main" val="1516567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886570"/>
          </a:xfrm>
        </p:spPr>
        <p:txBody>
          <a:bodyPr/>
          <a:lstStyle/>
          <a:p>
            <a:pPr algn="ctr"/>
            <a:r>
              <a:rPr lang="en-US" dirty="0" smtClean="0"/>
              <a:t>Machine Learning </a:t>
            </a:r>
            <a:endParaRPr lang="en-US" dirty="0"/>
          </a:p>
        </p:txBody>
      </p:sp>
      <p:sp>
        <p:nvSpPr>
          <p:cNvPr id="3" name="Content Placeholder 2"/>
          <p:cNvSpPr>
            <a:spLocks noGrp="1"/>
          </p:cNvSpPr>
          <p:nvPr>
            <p:ph idx="1"/>
          </p:nvPr>
        </p:nvSpPr>
        <p:spPr>
          <a:xfrm>
            <a:off x="1261872" y="2186610"/>
            <a:ext cx="8595360" cy="2126974"/>
          </a:xfrm>
        </p:spPr>
        <p:txBody>
          <a:bodyPr>
            <a:noAutofit/>
          </a:bodyPr>
          <a:lstStyle/>
          <a:p>
            <a:r>
              <a:rPr lang="en-US" sz="2400" dirty="0" smtClean="0"/>
              <a:t>Consider entities (variables) </a:t>
            </a:r>
            <a:r>
              <a:rPr lang="en-US" sz="2400" i="1" dirty="0" smtClean="0"/>
              <a:t>x </a:t>
            </a:r>
            <a:r>
              <a:rPr lang="en-US" sz="2400" dirty="0" smtClean="0"/>
              <a:t>and </a:t>
            </a:r>
            <a:r>
              <a:rPr lang="en-US" sz="2400" i="1" dirty="0" smtClean="0"/>
              <a:t>y. </a:t>
            </a:r>
            <a:r>
              <a:rPr lang="en-US" sz="2400" dirty="0" smtClean="0"/>
              <a:t>Let the values they assume be </a:t>
            </a:r>
            <a:r>
              <a:rPr lang="en-US" sz="2400" i="1" dirty="0" smtClean="0"/>
              <a:t>x</a:t>
            </a:r>
            <a:r>
              <a:rPr lang="en-US" sz="2400" i="1" baseline="-25000" dirty="0" smtClean="0"/>
              <a:t>i</a:t>
            </a:r>
            <a:r>
              <a:rPr lang="en-US" sz="2400" i="1" dirty="0" smtClean="0"/>
              <a:t> </a:t>
            </a:r>
            <a:r>
              <a:rPr lang="en-US" sz="2400" dirty="0" smtClean="0"/>
              <a:t>and </a:t>
            </a:r>
            <a:r>
              <a:rPr lang="en-US" sz="2400" i="1" dirty="0" err="1" smtClean="0"/>
              <a:t>y</a:t>
            </a:r>
            <a:r>
              <a:rPr lang="en-US" sz="2400" i="1" baseline="-25000" dirty="0" err="1" smtClean="0"/>
              <a:t>i</a:t>
            </a:r>
            <a:r>
              <a:rPr lang="en-US" sz="2400" i="1" baseline="-25000" dirty="0" smtClean="0"/>
              <a:t>.</a:t>
            </a:r>
          </a:p>
          <a:p>
            <a:r>
              <a:rPr lang="en-US" sz="2400" i="1" dirty="0" smtClean="0"/>
              <a:t> </a:t>
            </a:r>
            <a:r>
              <a:rPr lang="en-US" sz="2400" dirty="0" smtClean="0"/>
              <a:t>We have reason to believe </a:t>
            </a:r>
            <a:r>
              <a:rPr lang="en-US" sz="2400" i="1" dirty="0" smtClean="0"/>
              <a:t>y </a:t>
            </a:r>
            <a:r>
              <a:rPr lang="en-US" sz="2400" dirty="0" smtClean="0"/>
              <a:t>depends on </a:t>
            </a:r>
            <a:r>
              <a:rPr lang="en-US" sz="2400" i="1" dirty="0" smtClean="0"/>
              <a:t>x, </a:t>
            </a:r>
            <a:r>
              <a:rPr lang="en-US" sz="2400" dirty="0" smtClean="0"/>
              <a:t>or mathematically </a:t>
            </a:r>
            <a:r>
              <a:rPr lang="mr-IN" sz="2400" dirty="0" smtClean="0"/>
              <a:t>–</a:t>
            </a:r>
            <a:r>
              <a:rPr lang="en-US" sz="2400" dirty="0" smtClean="0"/>
              <a:t> there exists a function </a:t>
            </a:r>
            <a:r>
              <a:rPr lang="en-US" sz="2400" i="1" dirty="0" smtClean="0"/>
              <a:t>f </a:t>
            </a:r>
            <a:r>
              <a:rPr lang="en-US" sz="2400" dirty="0" smtClean="0"/>
              <a:t>such that </a:t>
            </a:r>
            <a:r>
              <a:rPr lang="en-US" sz="2400" i="1" dirty="0" smtClean="0"/>
              <a:t>y = f(x).</a:t>
            </a:r>
            <a:endParaRPr lang="en-US" sz="2400" dirty="0" smtClean="0"/>
          </a:p>
          <a:p>
            <a:r>
              <a:rPr lang="en-US" sz="2400" dirty="0" smtClean="0"/>
              <a:t>Problem : We don’t know </a:t>
            </a:r>
            <a:r>
              <a:rPr lang="en-US" sz="2400" i="1" dirty="0" smtClean="0"/>
              <a:t>f.</a:t>
            </a:r>
          </a:p>
          <a:p>
            <a:r>
              <a:rPr lang="en-US" sz="2400" dirty="0" smtClean="0"/>
              <a:t>Solution : Find a function</a:t>
            </a:r>
            <a:r>
              <a:rPr lang="en-US" sz="2400" i="1" dirty="0"/>
              <a:t> </a:t>
            </a:r>
            <a:r>
              <a:rPr lang="en-US" sz="2400" i="1" dirty="0" smtClean="0"/>
              <a:t>g</a:t>
            </a:r>
            <a:r>
              <a:rPr lang="en-US" sz="2400" dirty="0" smtClean="0"/>
              <a:t> which approximates </a:t>
            </a:r>
            <a:r>
              <a:rPr lang="en-US" sz="2400" i="1" dirty="0" smtClean="0"/>
              <a:t>f, </a:t>
            </a:r>
            <a:r>
              <a:rPr lang="en-US" sz="2400" dirty="0" smtClean="0"/>
              <a:t>i.e. for any sample </a:t>
            </a:r>
            <a:r>
              <a:rPr lang="en-US" sz="2400" i="1" dirty="0" err="1" smtClean="0"/>
              <a:t>y</a:t>
            </a:r>
            <a:r>
              <a:rPr lang="en-US" sz="2400" i="1" baseline="-25000" dirty="0" err="1" smtClean="0"/>
              <a:t>i</a:t>
            </a:r>
            <a:r>
              <a:rPr lang="en-US" sz="2400" i="1" baseline="-25000" dirty="0" smtClean="0"/>
              <a:t> </a:t>
            </a:r>
            <a:r>
              <a:rPr lang="en-US" sz="2400" i="1" dirty="0" smtClean="0"/>
              <a:t>~ </a:t>
            </a:r>
            <a:r>
              <a:rPr lang="en-US" sz="2400" i="1" baseline="-25000" dirty="0" smtClean="0"/>
              <a:t> </a:t>
            </a:r>
            <a:r>
              <a:rPr lang="en-US" sz="2400" i="1" dirty="0" smtClean="0"/>
              <a:t>f(x</a:t>
            </a:r>
            <a:r>
              <a:rPr lang="en-US" sz="2400" i="1" baseline="-25000" dirty="0" smtClean="0"/>
              <a:t>i</a:t>
            </a:r>
            <a:r>
              <a:rPr lang="en-US" sz="2400" i="1" dirty="0" smtClean="0"/>
              <a:t>)</a:t>
            </a:r>
            <a:endParaRPr lang="en-US" sz="2400" dirty="0" smtClean="0"/>
          </a:p>
        </p:txBody>
      </p:sp>
    </p:spTree>
    <p:extLst>
      <p:ext uri="{BB962C8B-B14F-4D97-AF65-F5344CB8AC3E}">
        <p14:creationId xmlns:p14="http://schemas.microsoft.com/office/powerpoint/2010/main" val="7444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Deep Learning</a:t>
            </a:r>
            <a:endParaRPr lang="en-US" dirty="0"/>
          </a:p>
        </p:txBody>
      </p:sp>
      <p:sp>
        <p:nvSpPr>
          <p:cNvPr id="3" name="Content Placeholder 2"/>
          <p:cNvSpPr>
            <a:spLocks noGrp="1"/>
          </p:cNvSpPr>
          <p:nvPr>
            <p:ph idx="1"/>
          </p:nvPr>
        </p:nvSpPr>
        <p:spPr/>
        <p:txBody>
          <a:bodyPr/>
          <a:lstStyle/>
          <a:p>
            <a:r>
              <a:rPr lang="en-US" dirty="0" smtClean="0"/>
              <a:t>A technique within M.L. to learn complicated functions.</a:t>
            </a:r>
          </a:p>
          <a:p>
            <a:r>
              <a:rPr lang="en-US" dirty="0" smtClean="0"/>
              <a:t>They are neural network models with lots of layers </a:t>
            </a:r>
            <a:r>
              <a:rPr lang="mr-IN" dirty="0" smtClean="0"/>
              <a:t>–</a:t>
            </a:r>
            <a:r>
              <a:rPr lang="en-US" dirty="0" smtClean="0"/>
              <a:t> Deep Models. </a:t>
            </a:r>
          </a:p>
          <a:p>
            <a:r>
              <a:rPr lang="en-US" dirty="0" smtClean="0"/>
              <a:t>Each layer is a simple function </a:t>
            </a:r>
            <a:r>
              <a:rPr lang="en-US" dirty="0" err="1" smtClean="0"/>
              <a:t>approximator</a:t>
            </a:r>
            <a:r>
              <a:rPr lang="en-US" dirty="0" smtClean="0"/>
              <a:t>, but together combined they can approximate complicated functions!</a:t>
            </a:r>
            <a:endParaRPr lang="en-US" dirty="0"/>
          </a:p>
        </p:txBody>
      </p:sp>
      <p:pic>
        <p:nvPicPr>
          <p:cNvPr id="4" name="Picture 3"/>
          <p:cNvPicPr>
            <a:picLocks noChangeAspect="1"/>
          </p:cNvPicPr>
          <p:nvPr/>
        </p:nvPicPr>
        <p:blipFill>
          <a:blip r:embed="rId3"/>
          <a:stretch>
            <a:fillRect/>
          </a:stretch>
        </p:blipFill>
        <p:spPr>
          <a:xfrm>
            <a:off x="320305" y="3697671"/>
            <a:ext cx="4987191" cy="2619944"/>
          </a:xfrm>
          <a:prstGeom prst="rect">
            <a:avLst/>
          </a:prstGeom>
        </p:spPr>
      </p:pic>
      <p:pic>
        <p:nvPicPr>
          <p:cNvPr id="5" name="Picture 4"/>
          <p:cNvPicPr>
            <a:picLocks noChangeAspect="1"/>
          </p:cNvPicPr>
          <p:nvPr/>
        </p:nvPicPr>
        <p:blipFill>
          <a:blip r:embed="rId4"/>
          <a:stretch>
            <a:fillRect/>
          </a:stretch>
        </p:blipFill>
        <p:spPr>
          <a:xfrm>
            <a:off x="5639336" y="3697671"/>
            <a:ext cx="5159463" cy="2505743"/>
          </a:xfrm>
          <a:prstGeom prst="rect">
            <a:avLst/>
          </a:prstGeom>
        </p:spPr>
      </p:pic>
    </p:spTree>
    <p:extLst>
      <p:ext uri="{BB962C8B-B14F-4D97-AF65-F5344CB8AC3E}">
        <p14:creationId xmlns:p14="http://schemas.microsoft.com/office/powerpoint/2010/main" val="84577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687" y="365760"/>
            <a:ext cx="10576825" cy="1325562"/>
          </a:xfrm>
        </p:spPr>
        <p:txBody>
          <a:bodyPr>
            <a:normAutofit/>
          </a:bodyPr>
          <a:lstStyle/>
          <a:p>
            <a:pPr algn="ctr"/>
            <a:r>
              <a:rPr lang="en-US" dirty="0" smtClean="0"/>
              <a:t>Artificial Intelligence</a:t>
            </a:r>
            <a:endParaRPr lang="en-US" dirty="0"/>
          </a:p>
        </p:txBody>
      </p:sp>
      <p:pic>
        <p:nvPicPr>
          <p:cNvPr id="4" name="Content Placeholder 3"/>
          <p:cNvPicPr>
            <a:picLocks noGrp="1" noChangeAspect="1"/>
          </p:cNvPicPr>
          <p:nvPr>
            <p:ph idx="1"/>
          </p:nvPr>
        </p:nvPicPr>
        <p:blipFill>
          <a:blip r:embed="rId3"/>
          <a:stretch>
            <a:fillRect/>
          </a:stretch>
        </p:blipFill>
        <p:spPr>
          <a:xfrm>
            <a:off x="0" y="1763220"/>
            <a:ext cx="4009558" cy="2179195"/>
          </a:xfrm>
          <a:prstGeom prst="rect">
            <a:avLst/>
          </a:prstGeom>
        </p:spPr>
      </p:pic>
      <p:sp>
        <p:nvSpPr>
          <p:cNvPr id="5" name="TextBox 4"/>
          <p:cNvSpPr txBox="1"/>
          <p:nvPr/>
        </p:nvSpPr>
        <p:spPr>
          <a:xfrm>
            <a:off x="4109744" y="2206486"/>
            <a:ext cx="7002204" cy="369332"/>
          </a:xfrm>
          <a:prstGeom prst="rect">
            <a:avLst/>
          </a:prstGeom>
          <a:noFill/>
        </p:spPr>
        <p:txBody>
          <a:bodyPr wrap="square" rtlCol="0">
            <a:spAutoFit/>
          </a:bodyPr>
          <a:lstStyle/>
          <a:p>
            <a:r>
              <a:rPr lang="en-US" dirty="0" smtClean="0"/>
              <a:t>Sum of the parts is greater than </a:t>
            </a:r>
            <a:r>
              <a:rPr lang="en-US" smtClean="0"/>
              <a:t>the whole (Gestalt Psychology)</a:t>
            </a:r>
            <a:endParaRPr lang="en-US" dirty="0"/>
          </a:p>
        </p:txBody>
      </p:sp>
      <p:cxnSp>
        <p:nvCxnSpPr>
          <p:cNvPr id="7" name="Straight Arrow Connector 6"/>
          <p:cNvCxnSpPr>
            <a:stCxn id="5" idx="2"/>
          </p:cNvCxnSpPr>
          <p:nvPr/>
        </p:nvCxnSpPr>
        <p:spPr>
          <a:xfrm>
            <a:off x="7610846" y="2575818"/>
            <a:ext cx="2528" cy="7040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4109744" y="3279913"/>
            <a:ext cx="7002204" cy="1477328"/>
          </a:xfrm>
          <a:prstGeom prst="rect">
            <a:avLst/>
          </a:prstGeom>
          <a:noFill/>
        </p:spPr>
        <p:txBody>
          <a:bodyPr wrap="square" rtlCol="0">
            <a:spAutoFit/>
          </a:bodyPr>
          <a:lstStyle/>
          <a:p>
            <a:r>
              <a:rPr lang="en-US" dirty="0" smtClean="0"/>
              <a:t>Intelligence is more than the individual tasks.</a:t>
            </a:r>
          </a:p>
          <a:p>
            <a:endParaRPr lang="en-US" dirty="0"/>
          </a:p>
          <a:p>
            <a:r>
              <a:rPr lang="en-US" b="1" dirty="0" smtClean="0"/>
              <a:t>Machine must do infinitely many tasks like humans do, and all at the same time, before we can call them intelligent. </a:t>
            </a:r>
            <a:endParaRPr lang="en-US" b="1" dirty="0"/>
          </a:p>
        </p:txBody>
      </p:sp>
    </p:spTree>
    <p:extLst>
      <p:ext uri="{BB962C8B-B14F-4D97-AF65-F5344CB8AC3E}">
        <p14:creationId xmlns:p14="http://schemas.microsoft.com/office/powerpoint/2010/main" val="843716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oston Dynamics Robot - Bad day at wo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5009" y="695770"/>
            <a:ext cx="10142276" cy="5705030"/>
          </a:xfrm>
          <a:prstGeom prst="rect">
            <a:avLst/>
          </a:prstGeom>
        </p:spPr>
      </p:pic>
    </p:spTree>
    <p:extLst>
      <p:ext uri="{BB962C8B-B14F-4D97-AF65-F5344CB8AC3E}">
        <p14:creationId xmlns:p14="http://schemas.microsoft.com/office/powerpoint/2010/main" val="1721640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93939">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3381</TotalTime>
  <Words>1238</Words>
  <Application>Microsoft Macintosh PowerPoint</Application>
  <PresentationFormat>Widescreen</PresentationFormat>
  <Paragraphs>93</Paragraphs>
  <Slides>10</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Century Schoolbook</vt:lpstr>
      <vt:lpstr>Mangal</vt:lpstr>
      <vt:lpstr>Wingdings 2</vt:lpstr>
      <vt:lpstr>Arial</vt:lpstr>
      <vt:lpstr>View</vt:lpstr>
      <vt:lpstr>Machine Learning in the age of Mark Zuckerberg v/s Elon Musk</vt:lpstr>
      <vt:lpstr>Popular AI news headlines this month</vt:lpstr>
      <vt:lpstr>Is Machine Learning the MOST revolutionary tech of the past few decades?</vt:lpstr>
      <vt:lpstr>The ubiquity of M.L.</vt:lpstr>
      <vt:lpstr>Machine Learning v/s Deep Learning v/s Artificial Intelligence</vt:lpstr>
      <vt:lpstr>Machine Learning </vt:lpstr>
      <vt:lpstr>Deep Learning</vt:lpstr>
      <vt:lpstr>Artificial Intelligence</vt:lpstr>
      <vt:lpstr>PowerPoint Presentation</vt:lpstr>
      <vt:lpstr>Summary</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the age of Elon Musk v/s Mark Zuckerberg</dc:title>
  <dc:creator>spandanmad@outlook.com</dc:creator>
  <cp:lastModifiedBy>spandanmad@outlook.com</cp:lastModifiedBy>
  <cp:revision>28</cp:revision>
  <dcterms:created xsi:type="dcterms:W3CDTF">2017-09-11T20:00:47Z</dcterms:created>
  <dcterms:modified xsi:type="dcterms:W3CDTF">2017-09-14T23:58:06Z</dcterms:modified>
</cp:coreProperties>
</file>